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24" Type="http://schemas.openxmlformats.org/officeDocument/2006/relationships/slide" Target="slides/slide20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D993-5B4D-4D76-89DF-C45FD73E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EFDFE-CA16-44A5-B431-EBB8728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F9C0-FED6-49D5-B032-22FD88DC10F8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4BA91-993F-4D1B-AA19-48B33D44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8733-FA69-4C4A-B56D-04C6CAB2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A774-2A82-4A96-8E71-024D38B84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AE983-2498-4B4D-81EB-A7A08F22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BF455-6569-4122-9409-F72FB0D1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9EFB-3B7C-4B2D-AC6A-9A212CC5B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9C0-FED6-49D5-B032-22FD88DC10F8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46DC4-6409-40E0-A94B-F6EF1BC7C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98522-3628-47D4-9788-95725C1E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A774-2A82-4A96-8E71-024D38B84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7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3C445-E906-42AE-AD92-02F408BC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Epithelial Cytokines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3FD00-EB17-43B0-B374-26BD40E04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6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ED500-5454-4B2D-BBD3-3D3B6121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Exposures Act On the Epithelium to </a:t>
            </a:r>
            <a:br>
              <a:rPr lang="en-US"/>
            </a:br>
            <a:r>
              <a:rPr lang="en-US"/>
              <a:t>Trigger Release of Epithelial Cytokines, Which Drive </a:t>
            </a:r>
            <a:br>
              <a:rPr lang="en-US"/>
            </a:br>
            <a:r>
              <a:rPr lang="en-US"/>
              <a:t>Downstream Responses</a:t>
            </a:r>
            <a:r>
              <a:rPr lang="en-US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0316F-CDB0-4522-9A9A-65E93DD2D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31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8FE0F-09E6-43D5-A294-95A10241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Cytokines Are Thought to Drive Allergic and </a:t>
            </a:r>
            <a:br>
              <a:rPr lang="en-US"/>
            </a:br>
            <a:r>
              <a:rPr lang="en-US"/>
              <a:t>Eosinophilic Inflammation and T2-Independent Effects </a:t>
            </a:r>
            <a:br>
              <a:rPr lang="en-US"/>
            </a:br>
            <a:r>
              <a:rPr lang="en-US"/>
              <a:t>From the Top of the Cascade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7EFC7-21D9-4999-BBB0-83E064F2C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B6653-7D32-4EA9-A625-AFD03BB2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Epithelial Cytokines Be Involved in AHR?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17D79-C0BB-4FAF-96AD-65A569171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4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53610-8D67-4FAE-AFF9-FDC5391B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Cytokines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03F85-D591-4648-AC10-E0DD2D53B0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F29F2-4530-4C28-8AA3-74864FA0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F27C1-FC84-40A5-B7A0-84F1FFD4B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872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F8E17-0BC5-476D-A65D-D64C84CF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 Has Been Associated With Exacerbation Risk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98E3B-B898-4E8D-9ACE-EBC761159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54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CBAE7-DDDB-4888-9D40-92869B18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TSLP and IL-33 Expression Increases With </a:t>
            </a:r>
            <a:br>
              <a:rPr lang="en-US"/>
            </a:br>
            <a:r>
              <a:rPr lang="en-US"/>
              <a:t>Asthma Severity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BF58A-95B5-4CB8-91EF-838277623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9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5C2F2-2374-4F0E-9EE0-50A4FF91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TSLP and IL-33 Expression Correlates With </a:t>
            </a:r>
            <a:br>
              <a:rPr lang="en-US"/>
            </a:br>
            <a:r>
              <a:rPr lang="en-US"/>
              <a:t>Reduced Lung Function in Patients With Asthma</a:t>
            </a:r>
            <a:r>
              <a:rPr lang="en-US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23AA2-9F5E-4E69-A3D0-AC2D1F72C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538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53097-37A4-431C-BD88-C8A69E1C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TSLP, IL-33, and IL-25 Expression Increases in the Epithelium </a:t>
            </a:r>
            <a:br>
              <a:rPr lang="en-US"/>
            </a:br>
            <a:r>
              <a:rPr lang="en-US"/>
              <a:t>Following Bronchial Allergen Challenge</a:t>
            </a:r>
            <a:r>
              <a:rPr lang="en-US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7C4F1-FC59-437B-A169-3ECB59206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CC7E2-7C50-4DF5-AD2D-B400D398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TSLP, IL-33 and IL-25 May Contribute to Airway Remodeling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BB7F8-C32D-49FD-B437-B15702728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27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6F744-4915-4EAA-8BC0-09E360E9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5187F-AC17-4F5A-8F0B-8C07E7902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74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617C4-C419-43EA-AE03-9778A39B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CA24D-782F-40D3-96F7-2399F3E08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487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D99A2A-6343-45FD-BB2E-9069F0C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Unmet Needs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3C8E0-0219-4C71-9892-EDE0966CE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194932-125B-409B-8D66-355B3893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Despite Recent Advances, an Unmet Need Persists for </a:t>
            </a:r>
            <a:br>
              <a:rPr lang="en-US"/>
            </a:br>
            <a:r>
              <a:rPr lang="en-US"/>
              <a:t>Patients With Severe Asthma</a:t>
            </a:r>
            <a:r>
              <a:rPr lang="en-US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EAE2-12F5-4BDE-B4D4-599950477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458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379272-A5A1-479F-834E-72619595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Can Be Triggered by a Variety of Environmental </a:t>
            </a:r>
            <a:br>
              <a:rPr lang="en-US"/>
            </a:br>
            <a:r>
              <a:rPr lang="en-US"/>
              <a:t>Exposures</a:t>
            </a:r>
            <a:r>
              <a:rPr lang="en-US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B14A7-A1B6-4830-9F06-385C03A4F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395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E6104-4910-46AC-A2F2-55D721F1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Severe Asthma Is a Complex, Heterogeneous, and </a:t>
            </a:r>
            <a:br>
              <a:rPr lang="en-US"/>
            </a:br>
            <a:r>
              <a:rPr lang="en-US"/>
              <a:t>Variable Disease</a:t>
            </a:r>
            <a:r>
              <a:rPr lang="en-US" baseline="30000"/>
              <a:t>1</a:t>
            </a:r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D8A3E-6FDA-4DA0-8FBD-896CC48E2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08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B4F86-B7DF-402C-90ED-B027A04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Epithelium Drives Hallmarks of Asthma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51128-81E2-44E9-AF02-BDFCE4ED1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1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A80B4E-E8C4-44E6-A739-3B49843C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Inflammation and Hyperresponsiveness Are Two Key </a:t>
            </a:r>
            <a:br>
              <a:rPr lang="en-US"/>
            </a:br>
            <a:r>
              <a:rPr lang="en-US"/>
              <a:t>Hallmarks of Asthma</a:t>
            </a:r>
            <a:r>
              <a:rPr lang="en-US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2138A-59BE-411F-B42D-1013362C7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1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C78B0D-D857-45B0-936B-90F625EF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Inflammation and Hyperresponsiveness Are Driven </a:t>
            </a:r>
            <a:br>
              <a:rPr lang="en-US"/>
            </a:br>
            <a:r>
              <a:rPr lang="en-US"/>
              <a:t>by Interactions Between the Environment, Epithelium, </a:t>
            </a:r>
            <a:br>
              <a:rPr lang="en-US"/>
            </a:br>
            <a:r>
              <a:rPr lang="en-US"/>
              <a:t>and Immune System</a:t>
            </a:r>
            <a:r>
              <a:rPr lang="en-US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CC693-0BE8-48C7-A96E-85940D1FC4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5" ma:contentTypeDescription="Create a new document." ma:contentTypeScope="" ma:versionID="e2451b5ad61c1d07287ff1cc5520034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bf131f68ac8b93c471d4df9c257084b2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94942-B470-489A-A305-C6E5EE2BE70F}"/>
</file>

<file path=customXml/itemProps2.xml><?xml version="1.0" encoding="utf-8"?>
<ds:datastoreItem xmlns:ds="http://schemas.openxmlformats.org/officeDocument/2006/customXml" ds:itemID="{405ED9FE-0CFB-4874-80F9-7C713AFD9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D423DF-5A1C-426C-B604-AC3809E8BA49}">
  <ds:schemaRefs>
    <ds:schemaRef ds:uri="http://purl.org/dc/terms/"/>
    <ds:schemaRef ds:uri="f0fe46a7-c1fe-44cb-b57a-c90be0d90d6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8ce686f-ec55-47ba-93ac-4e1affdd087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CF12988-9D91-4E57-8B44-E7AE36857B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Role of Epithelial Cytokines in Asthma</vt:lpstr>
      <vt:lpstr>Overview</vt:lpstr>
      <vt:lpstr>The Unmet Needs in  Severe Asthma</vt:lpstr>
      <vt:lpstr>Despite Recent Advances, an Unmet Need Persists for  Patients With Severe Asthma1–4</vt:lpstr>
      <vt:lpstr>Asthma Can Be Triggered by a Variety of Environmental  Exposures1</vt:lpstr>
      <vt:lpstr>Severe Asthma Is a Complex, Heterogeneous, and  Variable Disease1 </vt:lpstr>
      <vt:lpstr>The Epithelium Drives Hallmarks of Asthma </vt:lpstr>
      <vt:lpstr>Airway Inflammation and Hyperresponsiveness Are Two Key  Hallmarks of Asthma1–3</vt:lpstr>
      <vt:lpstr>Airway Inflammation and Hyperresponsiveness Are Driven  by Interactions Between the Environment, Epithelium,  and Immune System1–3</vt:lpstr>
      <vt:lpstr>Environmental Exposures Act On the Epithelium to  Trigger Release of Epithelial Cytokines, Which Drive  Downstream Responses1,2</vt:lpstr>
      <vt:lpstr>Epithelial Cytokines Are Thought to Drive Allergic and  Eosinophilic Inflammation and T2-Independent Effects  From the Top of the Cascade</vt:lpstr>
      <vt:lpstr>How Might Epithelial Cytokines Be Involved in AHR?</vt:lpstr>
      <vt:lpstr>Epithelial Cytokines in  Severe Asthma</vt:lpstr>
      <vt:lpstr>Multiple Clinical Features of Asthma Are Associated With  Epithelial Cytokines1–7</vt:lpstr>
      <vt:lpstr>TSLP Has Been Associated With Exacerbation Risk in  Severe Asthma</vt:lpstr>
      <vt:lpstr>Airway TSLP and IL-33 Expression Increases With  Asthma Severity </vt:lpstr>
      <vt:lpstr>Airway TSLP and IL-33 Expression Correlates With  Reduced Lung Function in Patients With Asthma1</vt:lpstr>
      <vt:lpstr>TSLP, IL-33, and IL-25 Expression Increases in the Epithelium  Following Bronchial Allergen Challenge1</vt:lpstr>
      <vt:lpstr>TSLP, IL-33 and IL-25 May Contribute to Airway Remodeling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Asthma</dc:title>
  <dc:creator>Frances Singer</dc:creator>
  <cp:lastModifiedBy>Frances Singer</cp:lastModifiedBy>
  <cp:revision>1</cp:revision>
  <dcterms:created xsi:type="dcterms:W3CDTF">2022-10-21T15:14:31Z</dcterms:created>
  <dcterms:modified xsi:type="dcterms:W3CDTF">2022-10-21T15:14:31Z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